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25" d="100"/>
          <a:sy n="25" d="100"/>
        </p:scale>
        <p:origin x="2072" y="-216"/>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2/20/19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2/20/19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tiff"/><Relationship Id="rId9" Type="http://schemas.openxmlformats.org/officeDocument/2006/relationships/image" Target="../media/image7.jpe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a:t>
            </a:r>
            <a:r>
              <a:rPr lang="en-US" sz="3200" dirty="0" smtClean="0">
                <a:solidFill>
                  <a:schemeClr val="tx1"/>
                </a:solidFill>
              </a:rPr>
              <a:t>- </a:t>
            </a:r>
            <a:r>
              <a:rPr lang="en-US" sz="3200" dirty="0" smtClean="0">
                <a:solidFill>
                  <a:schemeClr val="tx1"/>
                </a:solidFill>
              </a:rPr>
              <a:t>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2503726"/>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r>
              <a:rPr lang="en-US" sz="2800" dirty="0"/>
              <a:t>Figure 1.  </a:t>
            </a:r>
            <a:r>
              <a:rPr lang="en-US" sz="2800" dirty="0" smtClean="0"/>
              <a:t>Illustration showing</a:t>
            </a:r>
            <a:r>
              <a:rPr lang="en-US" sz="2800" dirty="0" smtClean="0"/>
              <a:t> </a:t>
            </a:r>
            <a:r>
              <a:rPr lang="en-US" sz="2800" dirty="0" smtClean="0"/>
              <a:t>second growth forests </a:t>
            </a:r>
            <a:r>
              <a:rPr lang="en-US" sz="2800" dirty="0" smtClean="0"/>
              <a:t>with</a:t>
            </a:r>
            <a:r>
              <a:rPr lang="en-US" sz="2800" dirty="0" smtClean="0"/>
              <a:t> </a:t>
            </a:r>
            <a:r>
              <a:rPr lang="en-US" sz="2800" dirty="0" smtClean="0"/>
              <a:t>closed canopies, </a:t>
            </a:r>
            <a:r>
              <a:rPr lang="en-US" sz="2800" dirty="0" smtClean="0"/>
              <a:t>and</a:t>
            </a:r>
            <a:r>
              <a:rPr lang="en-US" sz="2800" dirty="0" smtClean="0"/>
              <a:t> </a:t>
            </a:r>
            <a:r>
              <a:rPr lang="en-US" sz="2800" dirty="0" smtClean="0"/>
              <a:t>old-growth and mature </a:t>
            </a:r>
            <a:r>
              <a:rPr lang="en-US" sz="2800" smtClean="0"/>
              <a:t>stands </a:t>
            </a:r>
            <a:r>
              <a:rPr lang="en-US" sz="2800" smtClean="0"/>
              <a:t>with</a:t>
            </a:r>
            <a:r>
              <a:rPr lang="en-US" sz="2800" smtClean="0"/>
              <a:t> </a:t>
            </a:r>
            <a:r>
              <a:rPr lang="en-US" sz="2800" dirty="0" smtClean="0"/>
              <a:t>canopy gaps allowing light to reach the stream benthos.</a:t>
            </a:r>
          </a:p>
          <a:p>
            <a:pPr algn="ctr"/>
            <a:endParaRPr lang="en-US" sz="1800" dirty="0" smtClean="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Under current conditions we would expect: dense canopies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light limited GPP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low abundance of herbivorous invertebrates. </a:t>
            </a:r>
          </a:p>
        </p:txBody>
      </p:sp>
      <p:sp>
        <p:nvSpPr>
          <p:cNvPr id="33" name="Rounded Rectangle 32"/>
          <p:cNvSpPr/>
          <p:nvPr/>
        </p:nvSpPr>
        <p:spPr>
          <a:xfrm>
            <a:off x="329475" y="17980489"/>
            <a:ext cx="12252960" cy="5989484"/>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40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4000" dirty="0" smtClean="0">
                <a:solidFill>
                  <a:schemeClr val="bg1"/>
                </a:solidFill>
                <a:ea typeface="Bangla Sangam MN" charset="0"/>
                <a:cs typeface="Bangla Sangam MN" charset="0"/>
              </a:rPr>
              <a:t>Are any changes in the invertebrate community manifested in fish diets?</a:t>
            </a:r>
            <a:endParaRPr lang="en-US" sz="4000" dirty="0" smtClean="0">
              <a:solidFill>
                <a:schemeClr val="bg1"/>
              </a:solidFill>
              <a:ea typeface="Bangla Sangam MN" charset="0"/>
              <a:cs typeface="Bangla Sangam MN" charset="0"/>
            </a:endParaRPr>
          </a:p>
          <a:p>
            <a:endParaRPr lang="en-US" sz="800" dirty="0" smtClean="0">
              <a:solidFill>
                <a:schemeClr val="bg1"/>
              </a:solidFill>
              <a:ea typeface="Bangla Sangam MN" charset="0"/>
              <a:cs typeface="Bangla Sangam MN" charset="0"/>
            </a:endParaRPr>
          </a:p>
          <a:p>
            <a:r>
              <a:rPr lang="en-US" sz="4000" u="sng" dirty="0" smtClean="0">
                <a:solidFill>
                  <a:schemeClr val="bg1"/>
                </a:solidFill>
                <a:ea typeface="Bangla Sangam MN" charset="0"/>
                <a:cs typeface="Bangla Sangam MN" charset="0"/>
              </a:rPr>
              <a:t>Hypothesis:</a:t>
            </a:r>
            <a:r>
              <a:rPr lang="en-US" sz="40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4000" dirty="0">
              <a:solidFill>
                <a:schemeClr val="bg1"/>
              </a:solidFill>
              <a:ea typeface="Bangla Sangam MN" charset="0"/>
              <a:cs typeface="Bangla Sangam MN" charset="0"/>
            </a:endParaRPr>
          </a:p>
        </p:txBody>
      </p:sp>
      <p:sp>
        <p:nvSpPr>
          <p:cNvPr id="153" name="Rounded Rectangle 152"/>
          <p:cNvSpPr/>
          <p:nvPr/>
        </p:nvSpPr>
        <p:spPr>
          <a:xfrm>
            <a:off x="25696769" y="16048913"/>
            <a:ext cx="12252960" cy="12820001"/>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endParaRPr lang="en-US" sz="54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554705" y="29374370"/>
            <a:ext cx="12252960" cy="3194673"/>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4400" dirty="0" smtClean="0">
                <a:solidFill>
                  <a:schemeClr val="bg1"/>
                </a:solidFill>
                <a:latin typeface="+mj-lt"/>
                <a:ea typeface="Bangla Sangam MN" charset="0"/>
                <a:cs typeface="Bangla Sangam MN" charset="0"/>
              </a:rPr>
              <a:t>References:  </a:t>
            </a:r>
            <a:endParaRPr lang="en-US" sz="4400" dirty="0">
              <a:solidFill>
                <a:schemeClr val="tx1"/>
              </a:solidFill>
              <a:latin typeface="+mj-lt"/>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329475" y="24084124"/>
            <a:ext cx="12252960" cy="8527628"/>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BACI study design across</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5 reach pairs over 2 years.  A canopy gap </a:t>
            </a:r>
            <a:r>
              <a:rPr lang="en-US" sz="4000" dirty="0" smtClean="0">
                <a:solidFill>
                  <a:schemeClr val="bg1"/>
                </a:solidFill>
                <a:ea typeface="Bangla Sangam MN" charset="0"/>
                <a:cs typeface="Bangla Sangam MN" charset="0"/>
              </a:rPr>
              <a:t>(~30 </a:t>
            </a:r>
            <a:r>
              <a:rPr lang="en-US" sz="4000" dirty="0" smtClean="0">
                <a:solidFill>
                  <a:schemeClr val="bg1"/>
                </a:solidFill>
                <a:ea typeface="Bangla Sangam MN" charset="0"/>
                <a:cs typeface="Bangla Sangam MN" charset="0"/>
              </a:rPr>
              <a:t>m. diameter) was cut in the treatment reach in between sampling years.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taken with a </a:t>
            </a:r>
            <a:r>
              <a:rPr lang="en-US" sz="4000" dirty="0" err="1" smtClean="0">
                <a:solidFill>
                  <a:schemeClr val="bg1"/>
                </a:solidFill>
                <a:ea typeface="Bangla Sangam MN" charset="0"/>
                <a:cs typeface="Bangla Sangam MN" charset="0"/>
              </a:rPr>
              <a:t>Surber</a:t>
            </a:r>
            <a:r>
              <a:rPr lang="en-US" sz="4000" dirty="0" smtClean="0">
                <a:solidFill>
                  <a:schemeClr val="bg1"/>
                </a:solidFill>
                <a:ea typeface="Bangla Sangam MN" charset="0"/>
                <a:cs typeface="Bangla Sangam MN" charset="0"/>
              </a:rPr>
              <a:t> Sampler and diets were collected via </a:t>
            </a:r>
            <a:r>
              <a:rPr lang="en-US" sz="4000" dirty="0" err="1" smtClean="0">
                <a:solidFill>
                  <a:schemeClr val="bg1"/>
                </a:solidFill>
                <a:ea typeface="Bangla Sangam MN" charset="0"/>
                <a:cs typeface="Bangla Sangam MN" charset="0"/>
              </a:rPr>
              <a:t>gastrolavage</a:t>
            </a:r>
            <a:r>
              <a:rPr lang="en-US" sz="40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LTU, diets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the family level.</a:t>
            </a:r>
          </a:p>
          <a:p>
            <a:pPr marL="571500" indent="-571500">
              <a:buFont typeface="Arial" charset="0"/>
              <a:buChar char="•"/>
            </a:pPr>
            <a:r>
              <a:rPr lang="en-US" sz="4000" dirty="0" smtClean="0">
                <a:solidFill>
                  <a:schemeClr val="bg1"/>
                </a:solidFill>
                <a:ea typeface="Bangla Sangam MN" charset="0"/>
                <a:cs typeface="Bangla Sangam MN" charset="0"/>
              </a:rPr>
              <a:t>Analyses were </a:t>
            </a:r>
            <a:r>
              <a:rPr lang="en-US" sz="4000" dirty="0" smtClean="0">
                <a:solidFill>
                  <a:schemeClr val="bg1"/>
                </a:solidFill>
                <a:ea typeface="Bangla Sangam MN" charset="0"/>
                <a:cs typeface="Bangla Sangam MN" charset="0"/>
              </a:rPr>
              <a:t>performed</a:t>
            </a:r>
          </a:p>
          <a:p>
            <a:r>
              <a:rPr lang="en-US" sz="4000" dirty="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in </a:t>
            </a:r>
            <a:r>
              <a:rPr lang="en-US" sz="4000" dirty="0" smtClean="0">
                <a:solidFill>
                  <a:schemeClr val="bg1"/>
                </a:solidFill>
                <a:ea typeface="Bangla Sangam MN" charset="0"/>
                <a:cs typeface="Bangla Sangam MN" charset="0"/>
              </a:rPr>
              <a:t>R using the Vegan </a:t>
            </a:r>
            <a:r>
              <a:rPr lang="en-US" sz="4000" dirty="0" smtClean="0">
                <a:solidFill>
                  <a:schemeClr val="bg1"/>
                </a:solidFill>
                <a:ea typeface="Bangla Sangam MN" charset="0"/>
                <a:cs typeface="Bangla Sangam MN" charset="0"/>
              </a:rPr>
              <a:t>package</a:t>
            </a:r>
            <a:endParaRPr lang="en-US" sz="4000" dirty="0" smtClean="0">
              <a:solidFill>
                <a:schemeClr val="bg1"/>
              </a:solidFill>
              <a:ea typeface="Bangla Sangam MN" charset="0"/>
              <a:cs typeface="Bangla Sangam MN" charset="0"/>
            </a:endParaRPr>
          </a:p>
        </p:txBody>
      </p:sp>
      <p:pic>
        <p:nvPicPr>
          <p:cNvPr id="7" name="Picture 6"/>
          <p:cNvPicPr>
            <a:picLocks noChangeAspect="1"/>
          </p:cNvPicPr>
          <p:nvPr/>
        </p:nvPicPr>
        <p:blipFill>
          <a:blip r:embed="rId6"/>
          <a:stretch>
            <a:fillRect/>
          </a:stretch>
        </p:blipFill>
        <p:spPr>
          <a:xfrm>
            <a:off x="7805892" y="29226670"/>
            <a:ext cx="3059660" cy="2377087"/>
          </a:xfrm>
          <a:prstGeom prst="rect">
            <a:avLst/>
          </a:prstGeom>
        </p:spPr>
      </p:pic>
      <p:sp>
        <p:nvSpPr>
          <p:cNvPr id="8" name="Oval 7"/>
          <p:cNvSpPr/>
          <p:nvPr/>
        </p:nvSpPr>
        <p:spPr>
          <a:xfrm>
            <a:off x="8595084" y="30388483"/>
            <a:ext cx="132080" cy="1082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nvGrpSpPr>
          <p:cNvPr id="133" name="Group 132">
            <a:extLst>
              <a:ext uri="{FF2B5EF4-FFF2-40B4-BE49-F238E27FC236}">
                <a16:creationId xmlns:a16="http://schemas.microsoft.com/office/drawing/2014/main" xmlns=""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a16="http://schemas.microsoft.com/office/drawing/2014/main" xmlns=""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a16="http://schemas.microsoft.com/office/drawing/2014/main" xmlns="" id="{D2012CCC-BF51-5142-AE9F-B089AD2EB2AC}"/>
                  </a:ext>
                </a:extLst>
              </p:cNvPr>
              <p:cNvPicPr>
                <a:picLocks noChangeAspect="1"/>
              </p:cNvPicPr>
              <p:nvPr/>
            </p:nvPicPr>
            <p:blipFill rotWithShape="1">
              <a:blip r:embed="rId7">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a16="http://schemas.microsoft.com/office/drawing/2014/main" xmlns=""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a16="http://schemas.microsoft.com/office/drawing/2014/main" xmlns=""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a16="http://schemas.microsoft.com/office/drawing/2014/main" xmlns=""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a16="http://schemas.microsoft.com/office/drawing/2014/main" xmlns=""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a16="http://schemas.microsoft.com/office/drawing/2014/main" xmlns=""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a16="http://schemas.microsoft.com/office/drawing/2014/main" xmlns=""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Picture 143">
            <a:extLst>
              <a:ext uri="{FF2B5EF4-FFF2-40B4-BE49-F238E27FC236}">
                <a16:creationId xmlns:a16="http://schemas.microsoft.com/office/drawing/2014/main" xmlns="" id="{734286BF-CE2D-1E42-9AD0-030E8F40DF97}"/>
              </a:ext>
            </a:extLst>
          </p:cNvPr>
          <p:cNvPicPr>
            <a:picLocks noChangeAspect="1"/>
          </p:cNvPicPr>
          <p:nvPr/>
        </p:nvPicPr>
        <p:blipFill>
          <a:blip r:embed="rId8"/>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a16="http://schemas.microsoft.com/office/drawing/2014/main" xmlns="" id="{C4E7EE42-B3B4-2A4C-9624-236E3119D687}"/>
              </a:ext>
            </a:extLst>
          </p:cNvPr>
          <p:cNvPicPr>
            <a:picLocks noChangeAspect="1" noChangeArrowheads="1"/>
          </p:cNvPicPr>
          <p:nvPr/>
        </p:nvPicPr>
        <p:blipFill>
          <a:blip r:embed="rId9" cstate="print"/>
          <a:srcRect/>
          <a:stretch>
            <a:fillRect/>
          </a:stretch>
        </p:blipFill>
        <p:spPr bwMode="auto">
          <a:xfrm>
            <a:off x="34442430" y="772607"/>
            <a:ext cx="1836299" cy="1836299"/>
          </a:xfrm>
          <a:prstGeom prst="rect">
            <a:avLst/>
          </a:prstGeom>
          <a:noFill/>
          <a:ln w="9525">
            <a:noFill/>
            <a:miter lim="800000"/>
            <a:headEnd/>
            <a:tailEnd/>
          </a:ln>
        </p:spPr>
      </p:pic>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13141234" y="5423997"/>
            <a:ext cx="12252960" cy="10624916"/>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Chlorophyll </a:t>
            </a:r>
            <a:endParaRPr lang="en-US" sz="5400" dirty="0">
              <a:solidFill>
                <a:schemeClr val="bg1"/>
              </a:solidFill>
              <a:latin typeface="+mj-lt"/>
              <a:ea typeface="Bangla Sangam MN" charset="0"/>
              <a:cs typeface="Bangla Sangam MN" charset="0"/>
            </a:endParaRPr>
          </a:p>
        </p:txBody>
      </p:sp>
      <p:sp>
        <p:nvSpPr>
          <p:cNvPr id="185" name="Rounded Rectangle 184"/>
          <p:cNvSpPr/>
          <p:nvPr/>
        </p:nvSpPr>
        <p:spPr>
          <a:xfrm>
            <a:off x="25773017" y="5423997"/>
            <a:ext cx="12252960" cy="103135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6504877"/>
            <a:ext cx="12252960" cy="16064167"/>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FFG </a:t>
            </a:r>
            <a:endParaRPr lang="en-US" sz="5400" dirty="0" smtClean="0">
              <a:solidFill>
                <a:schemeClr val="bg1"/>
              </a:solidFill>
              <a:latin typeface="+mj-lt"/>
              <a:ea typeface="Bangla Sangam MN" charset="0"/>
              <a:cs typeface="Bangla Sangam MN" charset="0"/>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73447" y="26204173"/>
            <a:ext cx="5451141" cy="4542618"/>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24588" y="25821220"/>
            <a:ext cx="6207645" cy="5173038"/>
          </a:xfrm>
          <a:prstGeom prst="rect">
            <a:avLst/>
          </a:prstGeom>
        </p:spPr>
      </p:pic>
      <p:sp>
        <p:nvSpPr>
          <p:cNvPr id="41" name="TextBox 40">
            <a:extLst>
              <a:ext uri="{FF2B5EF4-FFF2-40B4-BE49-F238E27FC236}">
                <a16:creationId xmlns:a16="http://schemas.microsoft.com/office/drawing/2014/main" xmlns="" id="{007959D8-01B8-0444-8E3F-0B867CAEFF18}"/>
              </a:ext>
            </a:extLst>
          </p:cNvPr>
          <p:cNvSpPr txBox="1"/>
          <p:nvPr/>
        </p:nvSpPr>
        <p:spPr>
          <a:xfrm>
            <a:off x="6384068" y="31614937"/>
            <a:ext cx="5903308" cy="954107"/>
          </a:xfrm>
          <a:prstGeom prst="rect">
            <a:avLst/>
          </a:prstGeom>
          <a:noFill/>
        </p:spPr>
        <p:txBody>
          <a:bodyPr wrap="square" rtlCol="0">
            <a:spAutoFit/>
          </a:bodyPr>
          <a:lstStyle/>
          <a:p>
            <a:pPr algn="ctr"/>
            <a:r>
              <a:rPr lang="en-US" sz="2800" dirty="0">
                <a:solidFill>
                  <a:schemeClr val="bg1"/>
                </a:solidFill>
              </a:rPr>
              <a:t>Figure 2. Study area in western Cascade mountains of Oregon</a:t>
            </a: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14891" y="7101717"/>
            <a:ext cx="9805330" cy="8171108"/>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9334</TotalTime>
  <Words>295</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247</cp:revision>
  <dcterms:created xsi:type="dcterms:W3CDTF">2014-05-13T17:42:21Z</dcterms:created>
  <dcterms:modified xsi:type="dcterms:W3CDTF">2019-02-22T04:33:57Z</dcterms:modified>
</cp:coreProperties>
</file>